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6"/>
  </p:notesMasterIdLst>
  <p:sldIdLst>
    <p:sldId id="283" r:id="rId2"/>
    <p:sldId id="277" r:id="rId3"/>
    <p:sldId id="305" r:id="rId4"/>
    <p:sldId id="315" r:id="rId5"/>
    <p:sldId id="282" r:id="rId6"/>
    <p:sldId id="308" r:id="rId7"/>
    <p:sldId id="264" r:id="rId8"/>
    <p:sldId id="306" r:id="rId9"/>
    <p:sldId id="284" r:id="rId10"/>
    <p:sldId id="293" r:id="rId11"/>
    <p:sldId id="307" r:id="rId12"/>
    <p:sldId id="263" r:id="rId13"/>
    <p:sldId id="309" r:id="rId14"/>
    <p:sldId id="310" r:id="rId15"/>
    <p:sldId id="289" r:id="rId16"/>
    <p:sldId id="300" r:id="rId17"/>
    <p:sldId id="311" r:id="rId18"/>
    <p:sldId id="313" r:id="rId19"/>
    <p:sldId id="312" r:id="rId20"/>
    <p:sldId id="296" r:id="rId21"/>
    <p:sldId id="288" r:id="rId22"/>
    <p:sldId id="314" r:id="rId23"/>
    <p:sldId id="298" r:id="rId24"/>
    <p:sldId id="302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584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customschemas.google.com/relationships/presentationmetadata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429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4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33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22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48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8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574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30;p17">
            <a:extLst>
              <a:ext uri="{FF2B5EF4-FFF2-40B4-BE49-F238E27FC236}">
                <a16:creationId xmlns:a16="http://schemas.microsoft.com/office/drawing/2014/main" id="{A6DFE4EB-C21B-0044-A64A-B976F750027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Seeing-Eye Hat</a:t>
            </a:r>
            <a:endParaRPr sz="4500" dirty="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Electrical &amp; Computer Engineering</a:t>
            </a:r>
          </a:p>
          <a:p>
            <a:pPr lvl="0" algn="ctr">
              <a:spcBef>
                <a:spcPts val="600"/>
              </a:spcBef>
            </a:pP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Mitchell Gilmer, Matthew Esses, Shreya Venkat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4/29/2023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Control Unit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STM32 was replaced with an Arduino Mega after programming problems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Motor position tracking is now done with a single hall effect sensor instead of an array</a:t>
            </a: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Scanning and Sensing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Brushless motor was replaced with a Stepper motor for better control and position tracking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Accelerometer was removed entirely after approval from Professor Fliflet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Major Changes 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C865358C-63D1-1740-B1DF-3B934ADD671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Excerpt from the verification tables for the Control and Sensing Units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LiDAR Verification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D78F0-C135-7B93-7026-1732FED9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10962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EE1B5E-77D9-2713-191C-8172CC637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421943"/>
              </p:ext>
            </p:extLst>
          </p:nvPr>
        </p:nvGraphicFramePr>
        <p:xfrm>
          <a:off x="2031999" y="1338138"/>
          <a:ext cx="8127999" cy="325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4417670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2676219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0759006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31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control unit must be able to read and process distance data from the LiDAR sensor within a 10% margin of error.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1500"/>
                        </a:spcAft>
                        <a:buFont typeface="+mj-lt"/>
                        <a:buAutoNum type="arabicPeriod" startAt="2"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LiDAR sensor should be able to detect walls within 2 meters. 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Stationary Measurement Tolerance Test: 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Using a meter stick, position the LiDAR at a known distance away form a wall or otherwise flat large surface. Use the serial terminal to read the measured distance.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Measuring wall distances: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- 200 cm, lidar - 207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- 150 cm, lidar - 154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- 102 cm, lidar - 109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- 70 cm, lidar - 72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- 50 cm, lidar - 49 cm 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dirty="0">
                          <a:effectLst/>
                        </a:rPr>
                        <a:t>actual - 30 cm, lidar - 33 cm</a:t>
                      </a:r>
                      <a:endParaRPr lang="en-US" dirty="0">
                        <a:effectLst/>
                        <a:highlight>
                          <a:srgbClr val="B6D7A8"/>
                        </a:highlight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1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How to track the motor?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Hall Effect Sensor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7171F-11E4-4386-F2FD-D80DA95B4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340" y="1278885"/>
            <a:ext cx="1920991" cy="19093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D90F66-68F8-C5DB-B1C3-938307016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3786" y="1200986"/>
            <a:ext cx="1909384" cy="19093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15F4A4-AFC8-1B06-2CA5-B353EB280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864" y="3323539"/>
            <a:ext cx="3035465" cy="30170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Stepper VS Brushless Motor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C1F52-F146-43D4-65E8-A871BD8E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694" y="1637717"/>
            <a:ext cx="4999153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Unable to Program the STM32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97386-42EA-1E58-8609-9D857B0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33" y="1096234"/>
            <a:ext cx="5006774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Power System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68FB26AE-5991-1B4D-A0AD-29C32A097242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 Lesson in Over-Engineering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BD5DB81-C086-0540-BEB7-9FC1275262E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62089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E3C16-34F4-0E56-BA67-D2AAC8D7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815076"/>
            <a:ext cx="8705439" cy="38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8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8ED750-984B-6F8C-7C04-EF2CFA0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19" y="1585913"/>
            <a:ext cx="7795362" cy="40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76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AD8E9-D131-A4C6-000A-D33E68BA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854" y="910371"/>
            <a:ext cx="4976291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3368CA-43C5-94C1-2FC7-09D3DC5A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87" y="868680"/>
            <a:ext cx="3743226" cy="50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6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Visual impairments make independent navigation of surroundings difficult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+mn-lt"/>
              </a:rPr>
              <a:t>Raises concerns for individual’s personal safety</a:t>
            </a:r>
            <a:endParaRPr lang="en-US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+mn-lt"/>
              </a:rPr>
              <a:t>Issues with other solutions:</a:t>
            </a:r>
            <a:endParaRPr lang="en-US" sz="24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Canes cannot detect objects further than a meter out</a:t>
            </a:r>
            <a:endParaRPr lang="en-US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Dogs can get easily distracted by surroundings, even with training.</a:t>
            </a:r>
            <a:br>
              <a:rPr lang="en-US" b="0" i="0" u="none" strike="noStrike" dirty="0">
                <a:solidFill>
                  <a:srgbClr val="595959"/>
                </a:solidFill>
                <a:effectLst/>
                <a:latin typeface="+mn-lt"/>
              </a:rPr>
            </a:br>
            <a:br>
              <a:rPr lang="en-US" b="0" dirty="0">
                <a:effectLst/>
                <a:latin typeface="+mn-lt"/>
              </a:rPr>
            </a:br>
            <a:endParaRPr dirty="0">
              <a:solidFill>
                <a:schemeClr val="tx1"/>
              </a:solidFill>
              <a:latin typeface="+mn-lt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Problem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7">
            <a:extLst>
              <a:ext uri="{FF2B5EF4-FFF2-40B4-BE49-F238E27FC236}">
                <a16:creationId xmlns:a16="http://schemas.microsoft.com/office/drawing/2014/main" id="{CB58E561-E0C5-A94B-B3E5-86F44D0451C8}"/>
              </a:ext>
            </a:extLst>
          </p:cNvPr>
          <p:cNvSpPr/>
          <p:nvPr/>
        </p:nvSpPr>
        <p:spPr>
          <a:xfrm>
            <a:off x="47556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9;p7">
            <a:extLst>
              <a:ext uri="{FF2B5EF4-FFF2-40B4-BE49-F238E27FC236}">
                <a16:creationId xmlns:a16="http://schemas.microsoft.com/office/drawing/2014/main" id="{01741CE7-6F04-DC47-9558-285DF0B47201}"/>
              </a:ext>
            </a:extLst>
          </p:cNvPr>
          <p:cNvSpPr txBox="1"/>
          <p:nvPr/>
        </p:nvSpPr>
        <p:spPr>
          <a:xfrm>
            <a:off x="149411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ED15FFAB-CB3E-DB4F-A235-79EAD3C49663}"/>
              </a:ext>
            </a:extLst>
          </p:cNvPr>
          <p:cNvSpPr/>
          <p:nvPr/>
        </p:nvSpPr>
        <p:spPr>
          <a:xfrm>
            <a:off x="47556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767E5E1A-F673-9F4D-8D50-4137024C4DCC}"/>
              </a:ext>
            </a:extLst>
          </p:cNvPr>
          <p:cNvSpPr txBox="1"/>
          <p:nvPr/>
        </p:nvSpPr>
        <p:spPr>
          <a:xfrm>
            <a:off x="149411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5122548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8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Over-Engineering</a:t>
            </a:r>
            <a:endParaRPr lang="en-US" sz="28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The original design was needlessly overcomplicated</a:t>
            </a:r>
          </a:p>
          <a:p>
            <a:pPr lvl="3">
              <a:buSzPts val="2000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Tunnel-vision on a design is going to be something to consider professionally</a:t>
            </a:r>
          </a:p>
          <a:p>
            <a:pPr lvl="3">
              <a:buSzPts val="2000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 single buck converter for 7.4 V to 5 V and a linear  regulator for 5 V to 3.3 V would have worked better</a:t>
            </a: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Multiple linear regulators in parallel may also have been a better design</a:t>
            </a: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Re-designing the power system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B4E36F0B-D2B8-A946-949D-489514D648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Closing Thoughts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03887411-9120-F64A-9BE0-1B054254122D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0DA814D-A48C-1149-8661-911A0F14137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689948" y="356016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7" y="1072270"/>
            <a:ext cx="6387884" cy="516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Things We Did Well On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Systems Engineering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Resourcefulness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Dynamically adapting the design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Dedication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Communication</a:t>
            </a: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Things to Improve</a:t>
            </a:r>
            <a:endParaRPr lang="en-US" sz="1800" b="1" dirty="0">
              <a:solidFill>
                <a:srgbClr val="15264B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  <a:buSzPts val="3000"/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Early-Stage Project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Overcomplicating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Software VS Hardware Complications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PCB Design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Follow your guts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Sunk Cost Fallacy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Reflections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889827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two. Suggestions for last slide)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EA2E381D-85E1-5244-A1AF-09EE86EDAF3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Hat with 360-degree view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LiDAR sensors for wayfinding and dead reckoning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Doppler radars for collision detection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Can translate environment into spatial data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+mn-lt"/>
              </a:rPr>
              <a:t>Vibration motors around the hat will indicate direction of nearest object to user</a:t>
            </a:r>
            <a:endParaRPr lang="en-US" sz="3200" b="0" i="0" u="none" strike="noStrike" dirty="0">
              <a:solidFill>
                <a:srgbClr val="595959"/>
              </a:solidFill>
              <a:effectLst/>
              <a:latin typeface="+mn-l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3200" b="1" dirty="0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Solution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097367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indent="-457200">
              <a:lnSpc>
                <a:spcPct val="150000"/>
              </a:lnSpc>
              <a:spcBef>
                <a:spcPts val="0"/>
              </a:spcBef>
              <a:buSzPts val="3000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LiDAR can record measurements within 2 meters in a 360-degree range</a:t>
            </a:r>
          </a:p>
          <a:p>
            <a:pPr lvl="0" indent="-457200">
              <a:lnSpc>
                <a:spcPct val="150000"/>
              </a:lnSpc>
              <a:spcBef>
                <a:spcPts val="0"/>
              </a:spcBef>
              <a:buSzPts val="3000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Able to detect objects approaching the user from front, back, below, and both sides within 2 seconds.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SzPts val="3000"/>
              <a:buFont typeface="+mj-lt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Navigational success: The hat must detect and produce stimuli to inform the wearer of a wall that is up to 5 feet away from them in all directions.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High Level Requirements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1907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6" y="3215311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Design Overview</a:t>
            </a:r>
            <a:endParaRPr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dirty="0">
                <a:latin typeface="+mn-lt"/>
              </a:rPr>
              <a:t>The block diagram submitted alongside our design document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Seeing-Eye Hat</a:t>
            </a: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630FE-D03F-087D-DCF2-54F6F97C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92" y="1594635"/>
            <a:ext cx="4870408" cy="366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AA08C89-D207-FC2E-9C8F-C9E3F06CF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18" y="1594635"/>
            <a:ext cx="3325251" cy="332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2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Original Block Diagram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01B903-32B9-F2E5-6B46-9B3221A5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47" y="1458134"/>
            <a:ext cx="6522503" cy="370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Final Block Diagram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A91056-9C7A-CD95-07C3-528F50D3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203" y="1342444"/>
            <a:ext cx="6700352" cy="380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5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7;p2">
            <a:extLst>
              <a:ext uri="{FF2B5EF4-FFF2-40B4-BE49-F238E27FC236}">
                <a16:creationId xmlns:a16="http://schemas.microsoft.com/office/drawing/2014/main" id="{C894A7ED-525D-7042-9F0E-5D50052367C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Core Systems</a:t>
            </a:r>
            <a:endParaRPr lang="en-US" dirty="0">
              <a:latin typeface="+mn-lt"/>
            </a:endParaRPr>
          </a:p>
        </p:txBody>
      </p:sp>
      <p:sp>
        <p:nvSpPr>
          <p:cNvPr id="23" name="Google Shape;108;p2">
            <a:extLst>
              <a:ext uri="{FF2B5EF4-FFF2-40B4-BE49-F238E27FC236}">
                <a16:creationId xmlns:a16="http://schemas.microsoft.com/office/drawing/2014/main" id="{F8490BBC-2D3D-ED46-BEA1-CAD327B7D168}"/>
              </a:ext>
            </a:extLst>
          </p:cNvPr>
          <p:cNvSpPr txBox="1"/>
          <p:nvPr/>
        </p:nvSpPr>
        <p:spPr>
          <a:xfrm>
            <a:off x="1441528" y="3232230"/>
            <a:ext cx="930894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Sensing System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592F2115-AAD2-4D4D-B5F6-B6CAC244A2B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927</Words>
  <Application>Microsoft Office PowerPoint</Application>
  <PresentationFormat>Widescreen</PresentationFormat>
  <Paragraphs>177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Helvetica Neue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Varik .</dc:creator>
  <cp:lastModifiedBy>Varik .</cp:lastModifiedBy>
  <cp:revision>15</cp:revision>
  <dcterms:modified xsi:type="dcterms:W3CDTF">2024-04-28T21:44:46Z</dcterms:modified>
</cp:coreProperties>
</file>